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8"/>
  </p:notesMasterIdLst>
  <p:sldIdLst>
    <p:sldId id="256" r:id="rId5"/>
    <p:sldId id="257" r:id="rId6"/>
    <p:sldId id="260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0" r:id="rId17"/>
    <p:sldId id="268" r:id="rId18"/>
    <p:sldId id="269" r:id="rId19"/>
    <p:sldId id="271" r:id="rId20"/>
    <p:sldId id="272" r:id="rId21"/>
    <p:sldId id="274" r:id="rId22"/>
    <p:sldId id="275" r:id="rId23"/>
    <p:sldId id="276" r:id="rId24"/>
    <p:sldId id="277" r:id="rId25"/>
    <p:sldId id="278" r:id="rId26"/>
    <p:sldId id="279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65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68"/>
  </p:normalViewPr>
  <p:slideViewPr>
    <p:cSldViewPr snapToGrid="0">
      <p:cViewPr varScale="1">
        <p:scale>
          <a:sx n="119" d="100"/>
          <a:sy n="119" d="100"/>
        </p:scale>
        <p:origin x="1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5F6CFC-DBB8-6540-9E88-594DC7A01F7F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F519E-4800-4945-BCAE-3A2614B809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0370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7035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121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00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6833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023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432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945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055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712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519E-4800-4945-BCAE-3A2614B80979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975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3000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039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207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709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28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69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35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3335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89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321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499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214AC-42D7-4112-B607-287FA1B3348F}" type="datetimeFigureOut">
              <a:rPr lang="ru-RU" smtClean="0"/>
              <a:t>24.05.2023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8E1EF-28A3-48B0-A2E7-28A155473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7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565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0"/>
          <a:stretch/>
        </p:blipFill>
        <p:spPr>
          <a:xfrm>
            <a:off x="1108364" y="376454"/>
            <a:ext cx="3131127" cy="10880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8364" y="1958238"/>
            <a:ext cx="71766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Book Antiqua" panose="02040602050305030304" pitchFamily="18" charset="0"/>
              </a:rPr>
              <a:t>Курсовая работа по дисциплине Технологии анализа данных и машинного обучения на тему «Предварительный анализ данных в задачах расшифровки текстов на древних языках»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420" y="493763"/>
            <a:ext cx="6068580" cy="6364237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1149927" y="3851511"/>
            <a:ext cx="5514109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149927" y="4053235"/>
            <a:ext cx="55141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Book Antiqua" panose="02040602050305030304" pitchFamily="18" charset="0"/>
              </a:rPr>
              <a:t>Студентки группы ПИ20-2 </a:t>
            </a:r>
          </a:p>
          <a:p>
            <a:r>
              <a:rPr lang="ru-RU" sz="1600" dirty="0">
                <a:solidFill>
                  <a:schemeClr val="bg1"/>
                </a:solidFill>
                <a:latin typeface="Book Antiqua" panose="02040602050305030304" pitchFamily="18" charset="0"/>
              </a:rPr>
              <a:t>Факультета Прикладной информатики </a:t>
            </a:r>
          </a:p>
          <a:p>
            <a:r>
              <a:rPr lang="ru-RU" sz="1600" dirty="0">
                <a:solidFill>
                  <a:schemeClr val="bg1"/>
                </a:solidFill>
                <a:latin typeface="Book Antiqua" panose="02040602050305030304" pitchFamily="18" charset="0"/>
              </a:rPr>
              <a:t>Зорихиной М.В.</a:t>
            </a:r>
          </a:p>
          <a:p>
            <a:r>
              <a:rPr lang="ru-RU" sz="1600" dirty="0">
                <a:solidFill>
                  <a:schemeClr val="bg1"/>
                </a:solidFill>
                <a:latin typeface="Book Antiqua" panose="02040602050305030304" pitchFamily="18" charset="0"/>
              </a:rPr>
              <a:t>Научный руководитель: Кочкаров А.А.</a:t>
            </a:r>
          </a:p>
        </p:txBody>
      </p:sp>
    </p:spTree>
    <p:extLst>
      <p:ext uri="{BB962C8B-B14F-4D97-AF65-F5344CB8AC3E}">
        <p14:creationId xmlns:p14="http://schemas.microsoft.com/office/powerpoint/2010/main" val="383807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3768" y="592723"/>
            <a:ext cx="4382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Создание датасета с изображениями рун 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D176108-8641-3A2E-D8F1-F1DA2D08BD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11" y="1391138"/>
            <a:ext cx="7895378" cy="49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68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3768" y="592723"/>
            <a:ext cx="4382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Создание датасета с изображениями рун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655" y="1271685"/>
            <a:ext cx="78567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Функция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np_utils.to_categorical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из библиотеки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keras.utils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позволяет выполнить преобразование меток классов в форму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one-hot encoding.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 данном коде, переменные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y_train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y_test,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содержащие метки классов обучающей и тестовой выборок соответственно, преобразуются в бинарные векторы с помощью функции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to_categorical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сохраняются в тех же переменных.</a:t>
            </a:r>
          </a:p>
          <a:p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no_of_classes -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это количество классов в задаче классификации и используется для определения размерности выходного вектора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one-hot encoding.</a:t>
            </a:r>
          </a:p>
          <a:p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E383EF-EA6B-D06F-227F-6FFA201E2C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62" r="1" b="72730"/>
          <a:stretch/>
        </p:blipFill>
        <p:spPr>
          <a:xfrm>
            <a:off x="353768" y="3873562"/>
            <a:ext cx="8248841" cy="171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50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3768" y="592723"/>
            <a:ext cx="4382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Создание датасета с изображениями рун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655" y="1271685"/>
            <a:ext cx="7856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Далее необходимо разделить тестовые данные на две части: валидационную и тестовую выборки.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x_test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y_test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содержат полный набор тестовых данных, их размерность определяется с помощью метода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shape.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Сначала мы берем 120 первых элементов в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x_test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y_test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помещаем их в переменные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x_valid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y_valid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соответственно.</a:t>
            </a:r>
          </a:p>
          <a:p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F0AE50-C978-EF3F-9D36-60F49DD0C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776" y="2841345"/>
            <a:ext cx="73025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414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1615" y="484909"/>
            <a:ext cx="4485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Выбор модели и подбор гиперпараметров.</a:t>
            </a:r>
          </a:p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Модель </a:t>
            </a:r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Sequential </a:t>
            </a:r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3628" y="1177260"/>
            <a:ext cx="7856743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Модель состоит из четырех слоев свертки, каждый из которых использует фильтры размером 2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x2 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для извлечения признаков из изображений Для уменьшения размерности карт признаков используются слои с размером ядра 2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x2.</a:t>
            </a:r>
          </a:p>
          <a:p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После четырех слоев свертки и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maxpooling2D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используется слой исключения 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Dropout, 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который удаляет случайно выбранные нейроны с вероятностью 0.3 для борьбы с переобучением. Затем используется слой 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Flatten, 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который преобразует карты признаков в одномерный вектор.</a:t>
            </a:r>
          </a:p>
          <a:p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После этого следуют два </a:t>
            </a:r>
            <a:r>
              <a:rPr lang="ru-RU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полносвязных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слоя, первый из которых содержит 150 нейронов и использует функцию активации </a:t>
            </a:r>
            <a:r>
              <a:rPr lang="en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ReLU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, 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а второй слой содержит 42 нейрона и использует функцию активации </a:t>
            </a:r>
            <a:r>
              <a:rPr lang="en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softmax</a:t>
            </a:r>
            <a:r>
              <a:rPr lang="e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для определения вероятности каждого класса.</a:t>
            </a:r>
          </a:p>
          <a:p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2B1CCF5-E5D7-6DB7-EB29-C186C341C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112" y="3566986"/>
            <a:ext cx="5674052" cy="304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98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1615" y="484909"/>
            <a:ext cx="4485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Выбор модели и подбор гиперпараметров.</a:t>
            </a:r>
          </a:p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Модель </a:t>
            </a:r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Sequential </a:t>
            </a:r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2777" y="5229645"/>
            <a:ext cx="7856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KerasClassifier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-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это обертка для моделей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Keras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,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которая позволяет использовать модели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Keras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вместе с функциями и классами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scikit-learn,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включая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GridSearchCV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. </a:t>
            </a:r>
            <a:r>
              <a:rPr lang="e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GridSearchCV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-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это метод поиска по сетке, который используется для перебора набора гиперпараметров модели с целью нахождения оптимальных значений.</a:t>
            </a:r>
          </a:p>
          <a:p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8236D4D-DFE4-80E2-D4A7-41010BFFF8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4" r="12681"/>
          <a:stretch/>
        </p:blipFill>
        <p:spPr>
          <a:xfrm>
            <a:off x="0" y="2139195"/>
            <a:ext cx="2527336" cy="28832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723FBB-90C4-98BD-513F-C8833E3F317B}"/>
              </a:ext>
            </a:extLst>
          </p:cNvPr>
          <p:cNvSpPr txBox="1"/>
          <p:nvPr/>
        </p:nvSpPr>
        <p:spPr>
          <a:xfrm>
            <a:off x="3829584" y="1459193"/>
            <a:ext cx="78567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Результат подбора гиперпараметров: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0F2162-AC15-B16A-B3C9-4EE40F56A076}"/>
              </a:ext>
            </a:extLst>
          </p:cNvPr>
          <p:cNvSpPr txBox="1"/>
          <p:nvPr/>
        </p:nvSpPr>
        <p:spPr>
          <a:xfrm>
            <a:off x="518533" y="1459193"/>
            <a:ext cx="78567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4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лоя: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4C79871-7D50-18C0-4DF1-485AC70D73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709" y="2139195"/>
            <a:ext cx="6366054" cy="175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194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1615" y="484909"/>
            <a:ext cx="4485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Выбор модели и подбор гиперпараметров.</a:t>
            </a:r>
          </a:p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Модель </a:t>
            </a:r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Sequential </a:t>
            </a:r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23FBB-90C4-98BD-513F-C8833E3F317B}"/>
              </a:ext>
            </a:extLst>
          </p:cNvPr>
          <p:cNvSpPr txBox="1"/>
          <p:nvPr/>
        </p:nvSpPr>
        <p:spPr>
          <a:xfrm>
            <a:off x="2291242" y="1278651"/>
            <a:ext cx="78567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Результат с подобранными гиперпараметрами: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564FC7-04FA-B732-29CF-062911D2C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177" y="1887358"/>
            <a:ext cx="4623921" cy="486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74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1615" y="484909"/>
            <a:ext cx="4485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Выбор модели и подбор гиперпараметров.</a:t>
            </a:r>
          </a:p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Модель </a:t>
            </a:r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Sequential </a:t>
            </a:r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0242611-7A9C-0222-004E-722FBEEB80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38" y="1488113"/>
            <a:ext cx="7772400" cy="46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2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1615" y="574096"/>
            <a:ext cx="2659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DenseNet201</a:t>
            </a:r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 и </a:t>
            </a:r>
            <a:r>
              <a:rPr lang="en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ResNet50. </a:t>
            </a:r>
          </a:p>
          <a:p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EF28-0B41-9DBF-7CA2-6F1ED7198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92" y="1474917"/>
            <a:ext cx="4339610" cy="48981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815F59-4FFE-480A-903A-8BB0E3B234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029" y="1556497"/>
            <a:ext cx="4080356" cy="98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38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073" y="564190"/>
            <a:ext cx="5205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Реализация распознавания рун на изображениях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23FBB-90C4-98BD-513F-C8833E3F317B}"/>
              </a:ext>
            </a:extLst>
          </p:cNvPr>
          <p:cNvSpPr txBox="1"/>
          <p:nvPr/>
        </p:nvSpPr>
        <p:spPr>
          <a:xfrm>
            <a:off x="643628" y="1214106"/>
            <a:ext cx="785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Входное изображение изменяется с помощью нескольких этапов обработки изображений, включая преобразование в оттенки серого, повышение резкости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,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бинаризацию для обнаружения символов на изображении. Затем каждая руна извлекается из изображения, обрабатывается и подается на вход </a:t>
            </a:r>
            <a:r>
              <a:rPr lang="e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CNN </a:t>
            </a: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для предсказания его значения.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21CCC9-E1F3-45E6-EBEC-1C92E918CA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222" y="2815456"/>
            <a:ext cx="5493553" cy="392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07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073" y="564190"/>
            <a:ext cx="5205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Реализация распознавания рун на изображениях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DE7DE62-76BA-78B6-24F7-0143B2D609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7" y="2158080"/>
            <a:ext cx="9098505" cy="334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6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ятиугольник 3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03755" y="577334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Book Antiqua" panose="02040602050305030304" pitchFamily="18" charset="0"/>
              </a:rPr>
              <a:t>Задачи курсовой работы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1273" y="1343891"/>
            <a:ext cx="7772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Задачей данной курсовой работы является реализовать предобработку данных для последующего анализа и изучения текстов на древних языках используя глубокое машинное обучение и алгоритмы распознавания объектов на изображениях. В результате предобработки мы должны получить данные о рунах из текстов такие как значение, встречаемость и комбинации рун. </a:t>
            </a:r>
          </a:p>
          <a:p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95CBF2B-D5EB-F26C-EA45-5A96386A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73" y="3261360"/>
            <a:ext cx="7772400" cy="264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13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073" y="564190"/>
            <a:ext cx="5205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Реализация распознавания рун на изображениях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99D2C4-F079-1B1D-2823-28E2B8E6C6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81"/>
          <a:stretch/>
        </p:blipFill>
        <p:spPr>
          <a:xfrm>
            <a:off x="92074" y="1699708"/>
            <a:ext cx="5464016" cy="38880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6CAA1A9-C33B-0BF5-EFCF-07C3425396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090" y="1509629"/>
            <a:ext cx="3495837" cy="458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53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073" y="564190"/>
            <a:ext cx="318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Анализ полученных данных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1835E-9838-27C2-A54E-FAE4C26E64BE}"/>
              </a:ext>
            </a:extLst>
          </p:cNvPr>
          <p:cNvSpPr txBox="1"/>
          <p:nvPr/>
        </p:nvSpPr>
        <p:spPr>
          <a:xfrm>
            <a:off x="303688" y="1373470"/>
            <a:ext cx="88403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Мною были </a:t>
            </a:r>
            <a:r>
              <a:rPr lang="ru-RU" sz="1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проанализировны</a:t>
            </a:r>
            <a:r>
              <a:rPr lang="ru-RU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20 текстов, взятых из книг. На каждом изображении были распознаны руны и предсказан их класс, а также выведены самые часто встречающиеся пары и тройки рун. </a:t>
            </a:r>
          </a:p>
          <a:p>
            <a:endParaRPr lang="ru-RU" sz="18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EFC217C-F080-52C7-1634-E92573366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44" y="2423672"/>
            <a:ext cx="4181495" cy="68252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59F30F5-C53D-1889-0037-4E12ABE97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38599" y="1320925"/>
            <a:ext cx="682529" cy="437952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96B5F19-C6AC-0FE2-1110-B3A9898398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83" y="3876545"/>
            <a:ext cx="4267556" cy="82758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639A26A-7016-995C-AA32-8AE7692C0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5630" y="4194345"/>
            <a:ext cx="900005" cy="196876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CEE21E2-AE39-D896-B671-6B6534FFD7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83" y="5628729"/>
            <a:ext cx="5936615" cy="48450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8122014-DE6E-33B1-C432-58D23BFE23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39486"/>
            <a:ext cx="3771900" cy="8509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BEC0612-1B4B-E1E0-708E-851BAAF2F6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063" y="3228457"/>
            <a:ext cx="4419600" cy="7874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0CE3E4F-36D2-1D15-93A9-EFAA939023F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042814"/>
            <a:ext cx="3632200" cy="660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DED38B6-F619-2FD6-8DC3-B6AD466856C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781" y="4824130"/>
            <a:ext cx="2311400" cy="6604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CEAB326-0D32-8959-B342-6B75E71FF3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728723"/>
            <a:ext cx="3797300" cy="660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93533F3-51B8-F17B-32CD-FF686CD1023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5480668"/>
            <a:ext cx="1917700" cy="6985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02EF36B-3B40-F46B-A526-569AFC5305F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450" y="6130742"/>
            <a:ext cx="58039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77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073" y="564190"/>
            <a:ext cx="318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Анализ полученных данных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1835E-9838-27C2-A54E-FAE4C26E64BE}"/>
              </a:ext>
            </a:extLst>
          </p:cNvPr>
          <p:cNvSpPr txBox="1"/>
          <p:nvPr/>
        </p:nvSpPr>
        <p:spPr>
          <a:xfrm>
            <a:off x="303688" y="1373470"/>
            <a:ext cx="8840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Полученные результаты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4A8B109-3716-B409-CC2E-EE3F1EEA50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36" y="1742802"/>
            <a:ext cx="5936615" cy="123126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BA3910-97D2-FBD0-87D1-BCC0BF73E6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3" y="3036424"/>
            <a:ext cx="3822102" cy="1695019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34EFA02-7C7C-BDD0-A611-E3EA9927A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3" y="4579700"/>
            <a:ext cx="4347135" cy="214907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0A5692E-E20F-5FB6-A661-3FE6886072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208" y="2988859"/>
            <a:ext cx="4347135" cy="1989885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8EC5CF7A-21E2-BD1F-0943-6E69940063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750" y="5071103"/>
            <a:ext cx="4480635" cy="112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17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6896" y="621505"/>
            <a:ext cx="17940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Book Antiqua" panose="02040602050305030304" pitchFamily="18" charset="0"/>
              </a:rPr>
              <a:t>ЗАКЛЮЧЕНИЕ</a:t>
            </a:r>
          </a:p>
          <a:p>
            <a:endParaRPr lang="ru-RU" sz="16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1835E-9838-27C2-A54E-FAE4C26E64BE}"/>
              </a:ext>
            </a:extLst>
          </p:cNvPr>
          <p:cNvSpPr txBox="1"/>
          <p:nvPr/>
        </p:nvSpPr>
        <p:spPr>
          <a:xfrm>
            <a:off x="151844" y="1642411"/>
            <a:ext cx="884031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 данной работе была выполнена предварительная обработка данных в задаче расшифровки текстов на древних языках с использованием методов машинного обучения для дальнейшего изучения и анализа текстов. Одной из основных задач данной работы было создание датасета изображений рун и обучение модели нейронной сети для распознавания символов на этих изображениях. Полученная модель может быть использована в последующих исследованиях в области истории, культуры и лингвистики для перевода текстов.</a:t>
            </a:r>
          </a:p>
          <a:p>
            <a:endParaRPr lang="ru-RU" sz="18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275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ятиугольник 3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03755" y="577334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Book Antiqua" panose="02040602050305030304" pitchFamily="18" charset="0"/>
              </a:rPr>
              <a:t>Цели курсовой работы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1731166"/>
            <a:ext cx="7772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Реализовать предобработку данных, содержащих древние руны, для подготовки их к дальнейшему анализу. Это включает в себя различные этапы обработки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. </a:t>
            </a:r>
            <a:endParaRPr lang="ru-RU" sz="1600" b="1" dirty="0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pPr marL="342900" indent="-342900">
              <a:buAutoNum type="arabicPeriod"/>
            </a:pP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Разработать и применить методы глубокого машинного обучения для распознавания и классификации рун на изображениях. Это включает в себя выбор и настройку моделей нейронных сетей, обучение на размеченном наборе данных с изображениями рун и оценку их производительности.</a:t>
            </a:r>
          </a:p>
          <a:p>
            <a:pPr marL="342900" indent="-342900">
              <a:buAutoNum type="arabicPeriod"/>
            </a:pPr>
            <a:r>
              <a:rPr lang="ru-RU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Проанализировать тексты на древних языках с использованием предобработанных данных. Изучить встречаемость рун, определить комбинации рун. </a:t>
            </a:r>
          </a:p>
        </p:txBody>
      </p:sp>
    </p:spTree>
    <p:extLst>
      <p:ext uri="{BB962C8B-B14F-4D97-AF65-F5344CB8AC3E}">
        <p14:creationId xmlns:p14="http://schemas.microsoft.com/office/powerpoint/2010/main" val="92068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ятиугольник 2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77334"/>
            <a:ext cx="5500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>
                <a:solidFill>
                  <a:schemeClr val="bg1"/>
                </a:solidFill>
                <a:latin typeface="Book Antiqua" panose="02040602050305030304" pitchFamily="18" charset="0"/>
              </a:rPr>
              <a:t>ТЕОРЕТИЧЕСКАЯ ЧАСТЬ. Создание датасета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87473" y="2134090"/>
            <a:ext cx="404173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Прежде всего, для данной задачи необходимо найти или создать самостоятельно набор данных, с помощью которого будет реализовано обучение модели. </a:t>
            </a:r>
            <a:endParaRPr lang="en-US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Далее необходимо разметить изображения. </a:t>
            </a:r>
          </a:p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Разметка датасета является процессом классификации или маркировки данных для того, чтобы модель машинного обучения понимала к какому классу относится изображение. </a:t>
            </a:r>
            <a:endParaRPr lang="en-US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1026" name="Picture 2" descr="Что такое датасеты?» — Яндекс Кью">
            <a:extLst>
              <a:ext uri="{FF2B5EF4-FFF2-40B4-BE49-F238E27FC236}">
                <a16:creationId xmlns:a16="http://schemas.microsoft.com/office/drawing/2014/main" id="{0BD3CEEE-1383-17BB-B2FA-5C19A4ACE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22665"/>
            <a:ext cx="4890655" cy="275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11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4667" y="577334"/>
            <a:ext cx="2454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>
                <a:solidFill>
                  <a:schemeClr val="bg1"/>
                </a:solidFill>
                <a:latin typeface="Book Antiqua" panose="02040602050305030304" pitchFamily="18" charset="0"/>
              </a:rPr>
              <a:t>Разделение данных</a:t>
            </a:r>
          </a:p>
          <a:p>
            <a:endParaRPr lang="ru-RU" b="1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7656" y="1357746"/>
            <a:ext cx="78567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Одним из наиболее важных этапов является разделение выборки. Как правило, весь набор данных разделяется на 3 части: обучающую, валидационную и тестовую данные. Целью данного шага является оценка качества модели на разных этапах обучения. </a:t>
            </a:r>
          </a:p>
        </p:txBody>
      </p:sp>
      <p:pic>
        <p:nvPicPr>
          <p:cNvPr id="2050" name="Picture 2" descr="Функция train_test_split из Sklearn для разделения датасета перед обучением">
            <a:extLst>
              <a:ext uri="{FF2B5EF4-FFF2-40B4-BE49-F238E27FC236}">
                <a16:creationId xmlns:a16="http://schemas.microsoft.com/office/drawing/2014/main" id="{559F6F0E-F923-3417-A331-0CA92F15D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917" y="2681873"/>
            <a:ext cx="6562165" cy="369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53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4667" y="577334"/>
            <a:ext cx="2125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>
                <a:solidFill>
                  <a:schemeClr val="bg1"/>
                </a:solidFill>
                <a:latin typeface="Book Antiqua" panose="02040602050305030304" pitchFamily="18" charset="0"/>
              </a:rPr>
              <a:t>Нейронные сети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656" y="1357746"/>
            <a:ext cx="78567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Среди наиболее распространенных архитектур можно выделить сверточные нейронные сети (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Convolutional Neural Networks, CNN),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рекуррентные нейронные сети (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Recurrent Neural Networks, RNN)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и другие. </a:t>
            </a:r>
          </a:p>
          <a:p>
            <a:endParaRPr lang="ru-RU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Глубокие нейронные сети - это нейронные сети с несколькими скрытыми слоями, используемые для классификации изображений с другими архитектурами, такими как сверточные нейронные сети и рекуррентные нейронные сети, создавая более сложные модели.</a:t>
            </a:r>
          </a:p>
          <a:p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endParaRPr lang="ru-RU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endParaRPr lang="ru-RU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1B2138C-3F01-0E41-34EE-857845E244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541" y="3429000"/>
            <a:ext cx="5936615" cy="317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99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796" y="469612"/>
            <a:ext cx="50481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>
                <a:solidFill>
                  <a:schemeClr val="bg1"/>
                </a:solidFill>
                <a:latin typeface="Book Antiqua" panose="02040602050305030304" pitchFamily="18" charset="0"/>
              </a:rPr>
              <a:t>Создание модели с помощью библиотеки </a:t>
            </a:r>
            <a:r>
              <a:rPr lang="en" sz="1600" b="1" err="1">
                <a:solidFill>
                  <a:schemeClr val="bg1"/>
                </a:solidFill>
                <a:latin typeface="Book Antiqua" panose="02040602050305030304" pitchFamily="18" charset="0"/>
              </a:rPr>
              <a:t>keras</a:t>
            </a:r>
            <a:r>
              <a:rPr lang="en" sz="1600" b="1">
                <a:solidFill>
                  <a:schemeClr val="bg1"/>
                </a:solidFill>
                <a:latin typeface="Book Antiqua" panose="02040602050305030304" pitchFamily="18" charset="0"/>
              </a:rPr>
              <a:t>. </a:t>
            </a:r>
            <a:endParaRPr lang="ru-RU" sz="1600" b="1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r>
              <a:rPr lang="ru-RU" sz="1600" b="1">
                <a:solidFill>
                  <a:schemeClr val="bg1"/>
                </a:solidFill>
                <a:latin typeface="Book Antiqua" panose="02040602050305030304" pitchFamily="18" charset="0"/>
              </a:rPr>
              <a:t>Варианты моделей.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656" y="1357746"/>
            <a:ext cx="7856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b="1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Keras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является одной из самых популярных библиотек глубокого обучения для 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Python.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Она предоставляет удобный высокоуровневый интерфейс для создания и обучения различных моделей нейронных сетей, включая сверточные нейронные сети (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Convolutional Neural Networks, CNN).</a:t>
            </a:r>
          </a:p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Три из наиболее распространенных моделей - 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Sequential, ResNet50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 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DenseNet201 </a:t>
            </a:r>
            <a:endParaRPr lang="ru-RU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4098" name="Picture 2" descr="Keras for Beginners: Implementing a Convolutional Neural Network -  victorzhou.com">
            <a:extLst>
              <a:ext uri="{FF2B5EF4-FFF2-40B4-BE49-F238E27FC236}">
                <a16:creationId xmlns:a16="http://schemas.microsoft.com/office/drawing/2014/main" id="{89AA384A-DA25-9B95-D3CC-07E91B9C8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116" y="3401354"/>
            <a:ext cx="5023821" cy="251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74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3768" y="592723"/>
            <a:ext cx="3703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>
                <a:solidFill>
                  <a:schemeClr val="bg1"/>
                </a:solidFill>
                <a:latin typeface="Book Antiqua" panose="02040602050305030304" pitchFamily="18" charset="0"/>
              </a:rPr>
              <a:t>Способы распознавания символов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656" y="1357746"/>
            <a:ext cx="7856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Одним из основных способов распознавания символов на больших изображениях с использованием 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CNN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является подход, основанный на разбиении изображения на небольшие фрагменты и последующей классификации каждого фрагмента в отдельности. </a:t>
            </a:r>
            <a:endParaRPr lang="en-US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endParaRPr lang="ru-RU" sz="1600" b="1">
              <a:solidFill>
                <a:schemeClr val="tx1">
                  <a:lumMod val="50000"/>
                  <a:lumOff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Функция </a:t>
            </a:r>
            <a:r>
              <a:rPr lang="en" sz="1600" b="1" err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findContours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в библиотеке </a:t>
            </a:r>
            <a:r>
              <a:rPr lang="en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OpenCV </a:t>
            </a:r>
            <a:r>
              <a:rPr lang="ru-RU" sz="1600" b="1">
                <a:solidFill>
                  <a:schemeClr val="tx1">
                    <a:lumMod val="50000"/>
                    <a:lumOff val="50000"/>
                  </a:schemeClr>
                </a:solidFill>
                <a:latin typeface="Book Antiqua" panose="02040602050305030304" pitchFamily="18" charset="0"/>
              </a:rPr>
              <a:t>используется для поиска контуров на изображении. Она принимает в качестве входных данных двоичное изображение, где объекты представлены белым цветом на черном фоне.</a:t>
            </a:r>
          </a:p>
        </p:txBody>
      </p:sp>
      <p:pic>
        <p:nvPicPr>
          <p:cNvPr id="6146" name="Picture 2" descr="python - Opencv find Contours on image - Stack Overflow">
            <a:extLst>
              <a:ext uri="{FF2B5EF4-FFF2-40B4-BE49-F238E27FC236}">
                <a16:creationId xmlns:a16="http://schemas.microsoft.com/office/drawing/2014/main" id="{02347377-73F3-23B6-591F-4E74507A6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263" y="3589628"/>
            <a:ext cx="3975473" cy="31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718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rgbClr val="256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7208158" y="427844"/>
            <a:ext cx="1724227" cy="6112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096" y="469612"/>
            <a:ext cx="4382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>
                <a:solidFill>
                  <a:schemeClr val="bg1"/>
                </a:solidFill>
                <a:latin typeface="Book Antiqua" panose="02040602050305030304" pitchFamily="18" charset="0"/>
              </a:rPr>
              <a:t>ПРАКТИЧЕСКАЯ ЧАСТЬ.</a:t>
            </a:r>
            <a:r>
              <a:rPr lang="en-US" sz="1600" b="1">
                <a:solidFill>
                  <a:schemeClr val="bg1"/>
                </a:solidFill>
                <a:latin typeface="Book Antiqua" panose="02040602050305030304" pitchFamily="18" charset="0"/>
              </a:rPr>
              <a:t>  </a:t>
            </a:r>
          </a:p>
          <a:p>
            <a:r>
              <a:rPr lang="ru-RU" sz="1600" b="1">
                <a:solidFill>
                  <a:schemeClr val="bg1"/>
                </a:solidFill>
                <a:latin typeface="Book Antiqua" panose="02040602050305030304" pitchFamily="18" charset="0"/>
              </a:rPr>
              <a:t>Создание датасета с изображениями рун 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B017A4-23CA-43EA-C3AF-7FB258C3D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127" y="1290998"/>
            <a:ext cx="4991624" cy="10053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EA3EC42-B034-080D-4553-12622AFB4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127" y="2532927"/>
            <a:ext cx="4991624" cy="106963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49725FE-DCF9-2125-79E0-D3E297B364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06" y="3757437"/>
            <a:ext cx="3550094" cy="283162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E6B7D9F-618B-D700-58A0-8D97D6BD47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454" y="3757436"/>
            <a:ext cx="3550095" cy="283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19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D152A4D475B3F94B9A44EC35E28A4960" ma:contentTypeVersion="1" ma:contentTypeDescription="Создание документа." ma:contentTypeScope="" ma:versionID="46f56e486521e51090bd96ea8df1194b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a10c82831e5d625bbb0173136b0368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Дата начала расписания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Дата окончания расписания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1F834A-76E6-4828-A761-3403309F8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7F78A8B-7EE1-459B-81DE-8E382C3F86C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E14FB3A-98B0-4541-A9B6-6A9A9A4E97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4319</TotalTime>
  <Words>1008</Words>
  <Application>Microsoft Macintosh PowerPoint</Application>
  <PresentationFormat>Экран (4:3)</PresentationFormat>
  <Paragraphs>74</Paragraphs>
  <Slides>23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Arial</vt:lpstr>
      <vt:lpstr>Book Antiqua</vt:lpstr>
      <vt:lpstr>Calibri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Майя Зорихина</cp:lastModifiedBy>
  <cp:revision>9</cp:revision>
  <dcterms:created xsi:type="dcterms:W3CDTF">2016-09-22T16:49:19Z</dcterms:created>
  <dcterms:modified xsi:type="dcterms:W3CDTF">2023-05-27T07:19:15Z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0x010100D152A4D475B3F94B9A44EC35E28A4960</vt:lpwstr>
  </property>
</Properties>
</file>

<file path=docProps/thumbnail.jpeg>
</file>